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flipH="1" rot="10800000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/>
          <p:nvPr/>
        </p:nvSpPr>
        <p:spPr>
          <a:xfrm flipH="1" rot="10800000">
            <a:off x="0" y="2983958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" name="Shape 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6" name="Shape 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4" name="Shape 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5" name="Shape 35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flipH="1" rot="10800000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6" y="3820834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6" y="4411617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accent1"/>
            </a:gs>
            <a:gs pos="100000">
              <a:schemeClr val="dk2"/>
            </a:gs>
          </a:gsLst>
          <a:path path="circle">
            <a:fillToRect b="50%" l="50%" r="50%" t="50%"/>
          </a:path>
          <a:tileRect/>
        </a:gra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How to Use TI Sensor Tags</a:t>
            </a:r>
          </a:p>
        </p:txBody>
      </p:sp>
      <p:sp>
        <p:nvSpPr>
          <p:cNvPr id="51" name="Shape 51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 i="1" sz="2400">
              <a:solidFill>
                <a:srgbClr val="30182B"/>
              </a:solidFill>
              <a:latin typeface="Georgia"/>
              <a:ea typeface="Georgia"/>
              <a:cs typeface="Georgia"/>
              <a:sym typeface="Georgia"/>
            </a:endParaRP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i="1" sz="2400">
              <a:solidFill>
                <a:srgbClr val="30182B"/>
              </a:solidFill>
              <a:latin typeface="Georgia"/>
              <a:ea typeface="Georgia"/>
              <a:cs typeface="Georgia"/>
              <a:sym typeface="Georgia"/>
            </a:endParaRP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i="1" sz="2400">
              <a:solidFill>
                <a:srgbClr val="30182B"/>
              </a:solidFill>
              <a:latin typeface="Georgia"/>
              <a:ea typeface="Georgia"/>
              <a:cs typeface="Georgia"/>
              <a:sym typeface="Georgia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i="1" lang="en" sz="2400">
                <a:solidFill>
                  <a:srgbClr val="30182B"/>
                </a:solidFill>
                <a:latin typeface="Georgia"/>
                <a:ea typeface="Georgia"/>
                <a:cs typeface="Georgia"/>
                <a:sym typeface="Georgia"/>
              </a:rPr>
              <a:t>N. Cattrell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i="1" lang="en" sz="2400">
                <a:solidFill>
                  <a:srgbClr val="30182B"/>
                </a:solidFill>
                <a:latin typeface="Georgia"/>
                <a:ea typeface="Georgia"/>
                <a:cs typeface="Georgia"/>
                <a:sym typeface="Georgia"/>
              </a:rPr>
              <a:t>Apex Friendship High School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Set-Up</a:t>
            </a:r>
          </a:p>
        </p:txBody>
      </p:sp>
      <p:sp>
        <p:nvSpPr>
          <p:cNvPr id="57" name="Shape 5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Open App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Turn on device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Scan for device</a:t>
            </a:r>
          </a:p>
          <a:p>
            <a:pPr indent="-228600" lvl="0" marL="457200">
              <a:spcBef>
                <a:spcPts val="0"/>
              </a:spcBef>
            </a:pPr>
            <a:r>
              <a:rPr lang="en"/>
              <a:t>Connect selected device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3600"/>
              <a:t>Troubleshooting Example Issues</a:t>
            </a:r>
          </a:p>
        </p:txBody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Firmware Update Needed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Dead battery on device</a:t>
            </a:r>
          </a:p>
          <a:p>
            <a:pPr indent="-228600" lvl="0" marL="457200">
              <a:spcBef>
                <a:spcPts val="0"/>
              </a:spcBef>
            </a:pPr>
            <a:r>
              <a:rPr lang="en"/>
              <a:t>App not installed correctly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Collecting Data</a:t>
            </a:r>
          </a:p>
        </p:txBody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Data is collected in real time on the mobile device.  </a:t>
            </a:r>
          </a:p>
          <a:p>
            <a:pPr indent="-228600" lvl="0" marL="457200">
              <a:spcBef>
                <a:spcPts val="0"/>
              </a:spcBef>
            </a:pPr>
            <a:r>
              <a:rPr lang="en"/>
              <a:t>Students will need to write down data points.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Limitations</a:t>
            </a:r>
          </a:p>
        </p:txBody>
      </p:sp>
      <p:sp>
        <p:nvSpPr>
          <p:cNvPr id="75" name="Shape 7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Extremes: temperature, pressure, light, etc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Too many devices powered on will not allow each group to collect individual data.</a:t>
            </a:r>
          </a:p>
          <a:p>
            <a:pPr indent="-228600" lvl="0" marL="457200">
              <a:spcBef>
                <a:spcPts val="0"/>
              </a:spcBef>
            </a:pPr>
            <a:r>
              <a:rPr lang="en"/>
              <a:t>Temperature differences between IR or ambient temperature.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